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4" r:id="rId3"/>
    <p:sldId id="266" r:id="rId4"/>
    <p:sldId id="257" r:id="rId5"/>
    <p:sldId id="258" r:id="rId6"/>
    <p:sldId id="259" r:id="rId7"/>
    <p:sldId id="260" r:id="rId8"/>
    <p:sldId id="263" r:id="rId9"/>
    <p:sldId id="262" r:id="rId10"/>
    <p:sldId id="268" r:id="rId11"/>
    <p:sldId id="267" r:id="rId12"/>
    <p:sldId id="256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23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AC75-A851-4D9A-A754-B1CB9B8C3962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72E3-83DD-44ED-918B-E2039D5232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9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29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9d379e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79d379e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08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9d379e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79d379e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28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29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46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9d379e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79d379e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79d379ee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b79d379ee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79d379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79d379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1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82EC8-7745-46E2-88C6-D5C23BFD7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BA48FB-9D82-49A6-A475-189E3224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EB4DF9-5BE5-46FF-8322-D6B078A2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E116D3-2BE1-4E70-8DA8-F9E859FB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B7F224-54E4-4F79-984A-7854E710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9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1165F-8B77-4C0E-B895-02174F53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8656B0-7FB5-46C0-B9C2-938267C7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5848A-3905-4231-BBD2-AFD60E89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A52B23-00FD-46CC-B9F1-73D577E3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7F8AD9-AF45-4430-9627-28D6010D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2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76B6CF-0B73-4B98-98B2-5CFF36670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59310A-23E4-410F-ADAB-639468964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EB0E78-BC18-413A-ADCF-CBD35875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3228E-33B7-4B22-AA3E-209E3321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DF6EC-890A-43F8-AA59-63DC946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41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AA86F-5D74-4640-9BB7-67DB5244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DDEE26-E2B4-42A3-B284-5ED900A9A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289257-3B5E-4B7A-8D12-6D183323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FC8BF-D603-4E53-B9E4-C90DE163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54ABD-4F2B-44F3-A826-7CFDB85D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4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CE8A7-3FED-4F59-BDA5-63D53CC4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D480C-3ED2-49C8-A688-F2628CAD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6ACB42-B492-4E30-BE88-F618B4CD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15810-3CAA-4113-9B0B-69C9E001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10331-20C9-486A-AB97-C6666D3F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19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346D7-DB32-483C-A443-403D33D2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E402AF-0957-4EFC-8BCF-2598C7261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93861A-7B29-4307-9664-B5098C96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CF4EB-F798-4586-926A-10628B6A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3E5588-C31F-47D1-9FDB-10F04AED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327796-E471-474A-AEDC-6DA7152D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72873-64BE-43EC-8B39-BCAC600C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BAA79C-8FF1-4822-B02A-D5CC0B47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04D282-16C1-4E16-9947-CA9FC488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0A5DE0-E827-4F3A-A84F-C1C44C552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6C8804-E3F8-4EE9-9805-2307E9375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C6EC7A-7B7D-44FD-B573-714918DC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DFFB54-0B60-4837-A841-4A41361C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C69BFD-1EFA-4611-9C39-C7C26656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4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692E2-C8F0-49B4-B672-ED46F41D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EF8AD9-4774-4DDE-89BA-D725E7E0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52AFA8-B745-4E35-9C0F-5AF401C8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87C9B8-D496-4D85-88E2-A3FE797A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50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759A775-A3E9-4E56-9F91-0EA7F4B1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02C40A-F303-4153-B8D8-0827FF46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BEB207-85A9-4992-B205-233E80EF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BA728-A36C-4EB7-8E09-67950B91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064AA-D728-44E7-800D-D31C102F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94A758-EB82-49AD-B472-2B8E35F92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45171D-3FE9-409B-ABA7-5897C403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CD00BE-7773-42F0-8F53-85B93159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4F79F-2764-4C4F-8EC9-4999BA1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6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262D3-3A14-4CB6-A53A-661B7BEF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599CA5-AC36-4DFE-B2F4-EBD3D986D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F81B81-7BE3-4882-BA20-0F3061D0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9FB691-5FF3-471B-926B-D198F13B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379108-6625-4AC9-ABFD-D1AF0DC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261430-7803-40EB-9581-C6CE45B3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9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8B6B68F-46CD-4A16-8DBA-D1222B39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82899-5F13-4E7A-B1A3-F9B9E5736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2A58C7-63EF-44FD-8B20-470DEB6B4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DCEB-0B5A-4B53-AC81-4A16DCF7B900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B0E22-05A5-40BC-B96A-55DF47FC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B58C58-97DD-4D8C-AC66-88FD6080B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E3E8-7A01-4DF4-BA9B-4203554B1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tr4dzkPr54?feature=oembed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GuSyxCQ-JY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3">
            <a:extLst>
              <a:ext uri="{FF2B5EF4-FFF2-40B4-BE49-F238E27FC236}">
                <a16:creationId xmlns:a16="http://schemas.microsoft.com/office/drawing/2014/main" id="{ABCEBC59-406B-4FA8-B69A-B4AF516F1CDD}"/>
              </a:ext>
            </a:extLst>
          </p:cNvPr>
          <p:cNvSpPr/>
          <p:nvPr/>
        </p:nvSpPr>
        <p:spPr>
          <a:xfrm>
            <a:off x="391375" y="329525"/>
            <a:ext cx="11409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115" y="849115"/>
            <a:ext cx="5159770" cy="515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53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i multimediali online 4" title="Stefano Zamagni - L'economia del dono">
            <a:hlinkClick r:id="" action="ppaction://media"/>
            <a:extLst>
              <a:ext uri="{FF2B5EF4-FFF2-40B4-BE49-F238E27FC236}">
                <a16:creationId xmlns:a16="http://schemas.microsoft.com/office/drawing/2014/main" id="{D5CA527A-6974-4A97-87F2-655D79A9C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062" y="52030"/>
            <a:ext cx="11953875" cy="67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3">
            <a:extLst>
              <a:ext uri="{FF2B5EF4-FFF2-40B4-BE49-F238E27FC236}">
                <a16:creationId xmlns:a16="http://schemas.microsoft.com/office/drawing/2014/main" id="{356A8107-0976-4089-9DCF-E720275DF2B9}"/>
              </a:ext>
            </a:extLst>
          </p:cNvPr>
          <p:cNvSpPr/>
          <p:nvPr/>
        </p:nvSpPr>
        <p:spPr>
          <a:xfrm>
            <a:off x="391375" y="329525"/>
            <a:ext cx="11409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94B5550F-BC02-45D2-A57C-7DA455556779}"/>
              </a:ext>
            </a:extLst>
          </p:cNvPr>
          <p:cNvSpPr txBox="1">
            <a:spLocks/>
          </p:cNvSpPr>
          <p:nvPr/>
        </p:nvSpPr>
        <p:spPr>
          <a:xfrm>
            <a:off x="3173542" y="2931212"/>
            <a:ext cx="5768712" cy="4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60"/>
              <a:buFont typeface="Arial" panose="020B0604020202020204" pitchFamily="34" charset="0"/>
              <a:buNone/>
            </a:pPr>
            <a:r>
              <a:rPr lang="it-IT" i="1" dirty="0">
                <a:solidFill>
                  <a:srgbClr val="000000"/>
                </a:solidFill>
                <a:latin typeface="Arial" panose="020B0604020202020204" pitchFamily="34" charset="0"/>
              </a:rPr>
              <a:t>«Dovremmo osare il rischio di favorire modelli economici che siano al servizio delle persone»</a:t>
            </a:r>
            <a:endParaRPr lang="it-IT" i="1" dirty="0"/>
          </a:p>
        </p:txBody>
      </p:sp>
      <p:sp>
        <p:nvSpPr>
          <p:cNvPr id="9" name="Google Shape;101;p3">
            <a:extLst>
              <a:ext uri="{FF2B5EF4-FFF2-40B4-BE49-F238E27FC236}">
                <a16:creationId xmlns:a16="http://schemas.microsoft.com/office/drawing/2014/main" id="{7E277B92-63B1-4089-B2AB-AB491611B35C}"/>
              </a:ext>
            </a:extLst>
          </p:cNvPr>
          <p:cNvSpPr txBox="1">
            <a:spLocks/>
          </p:cNvSpPr>
          <p:nvPr/>
        </p:nvSpPr>
        <p:spPr>
          <a:xfrm>
            <a:off x="1582125" y="5525300"/>
            <a:ext cx="8951546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60"/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Scienza della pubblica felicità </a:t>
            </a:r>
            <a:endParaRPr lang="it-IT" b="1" dirty="0"/>
          </a:p>
        </p:txBody>
      </p:sp>
      <p:sp>
        <p:nvSpPr>
          <p:cNvPr id="10" name="Google Shape;101;p3">
            <a:extLst>
              <a:ext uri="{FF2B5EF4-FFF2-40B4-BE49-F238E27FC236}">
                <a16:creationId xmlns:a16="http://schemas.microsoft.com/office/drawing/2014/main" id="{24FF4ED5-7C7C-4B3C-9F6D-218B4F76D16B}"/>
              </a:ext>
            </a:extLst>
          </p:cNvPr>
          <p:cNvSpPr txBox="1">
            <a:spLocks/>
          </p:cNvSpPr>
          <p:nvPr/>
        </p:nvSpPr>
        <p:spPr>
          <a:xfrm>
            <a:off x="3918211" y="826187"/>
            <a:ext cx="4279375" cy="4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60"/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L’economia è nata per essere al servizio delle persone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4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2609B86-CAB3-4C07-ABC9-9B82B89D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8021" y="1489865"/>
            <a:ext cx="5229308" cy="641085"/>
          </a:xfrm>
        </p:spPr>
        <p:txBody>
          <a:bodyPr>
            <a:noAutofit/>
          </a:bodyPr>
          <a:lstStyle/>
          <a:p>
            <a:r>
              <a:rPr lang="it-IT" sz="3000" dirty="0"/>
              <a:t>Dalla domanda:</a:t>
            </a:r>
          </a:p>
          <a:p>
            <a:r>
              <a:rPr lang="it-IT" sz="3000" b="1" dirty="0"/>
              <a:t>«che lavoro fai?» </a:t>
            </a:r>
          </a:p>
          <a:p>
            <a:endParaRPr lang="it-IT" sz="3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FA06B1-0477-486E-A141-34E701C6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4" y="815994"/>
            <a:ext cx="6048955" cy="526784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4256B102-D17D-441B-9AD3-416D9001F840}"/>
              </a:ext>
            </a:extLst>
          </p:cNvPr>
          <p:cNvSpPr txBox="1">
            <a:spLocks/>
          </p:cNvSpPr>
          <p:nvPr/>
        </p:nvSpPr>
        <p:spPr>
          <a:xfrm>
            <a:off x="6528021" y="4273817"/>
            <a:ext cx="5229308" cy="133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0A988D-F819-400F-870F-A888C20F76B8}"/>
              </a:ext>
            </a:extLst>
          </p:cNvPr>
          <p:cNvSpPr txBox="1"/>
          <p:nvPr/>
        </p:nvSpPr>
        <p:spPr>
          <a:xfrm>
            <a:off x="7014543" y="4398639"/>
            <a:ext cx="4597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/>
              <a:t>Alla domanda:</a:t>
            </a:r>
          </a:p>
          <a:p>
            <a:pPr algn="ctr"/>
            <a:r>
              <a:rPr lang="it-IT" sz="3000" b="1" dirty="0"/>
              <a:t>«Di chi ti prendi cura?»</a:t>
            </a:r>
          </a:p>
          <a:p>
            <a:pPr algn="ctr"/>
            <a:endParaRPr lang="it-IT" sz="3000" b="1" dirty="0"/>
          </a:p>
          <a:p>
            <a:pPr algn="ctr"/>
            <a:endParaRPr lang="it-IT" sz="30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70EC90F-8786-4E4C-9D22-1B8919829053}"/>
              </a:ext>
            </a:extLst>
          </p:cNvPr>
          <p:cNvCxnSpPr/>
          <p:nvPr/>
        </p:nvCxnSpPr>
        <p:spPr>
          <a:xfrm>
            <a:off x="9191625" y="2905125"/>
            <a:ext cx="0" cy="1343025"/>
          </a:xfrm>
          <a:prstGeom prst="straightConnector1">
            <a:avLst/>
          </a:prstGeom>
          <a:ln>
            <a:solidFill>
              <a:srgbClr val="6092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3">
            <a:extLst>
              <a:ext uri="{FF2B5EF4-FFF2-40B4-BE49-F238E27FC236}">
                <a16:creationId xmlns:a16="http://schemas.microsoft.com/office/drawing/2014/main" id="{7A06964A-BE38-4844-94BC-430BD8390576}"/>
              </a:ext>
            </a:extLst>
          </p:cNvPr>
          <p:cNvSpPr/>
          <p:nvPr/>
        </p:nvSpPr>
        <p:spPr>
          <a:xfrm>
            <a:off x="434671" y="283425"/>
            <a:ext cx="11409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609B86-CAB3-4C07-ABC9-9B82B89D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601" y="2212277"/>
            <a:ext cx="7918798" cy="1652395"/>
          </a:xfrm>
        </p:spPr>
        <p:txBody>
          <a:bodyPr>
            <a:noAutofit/>
          </a:bodyPr>
          <a:lstStyle/>
          <a:p>
            <a:r>
              <a:rPr lang="it-IT" sz="3000" dirty="0"/>
              <a:t>Alla luce di tutto questo: </a:t>
            </a:r>
          </a:p>
          <a:p>
            <a:endParaRPr lang="it-IT" sz="3000" dirty="0"/>
          </a:p>
          <a:p>
            <a:r>
              <a:rPr lang="it-IT" sz="3000" dirty="0"/>
              <a:t> </a:t>
            </a:r>
            <a:r>
              <a:rPr lang="it-IT" sz="3000" i="1" dirty="0"/>
              <a:t>Che cambiamento vorresti provare a </a:t>
            </a:r>
          </a:p>
          <a:p>
            <a:r>
              <a:rPr lang="it-IT" sz="3000" i="1" dirty="0"/>
              <a:t>mettere in atto da domani?</a:t>
            </a:r>
          </a:p>
          <a:p>
            <a:endParaRPr lang="it-IT" sz="3000" i="1" dirty="0"/>
          </a:p>
          <a:p>
            <a:endParaRPr lang="it-IT" sz="3000" i="1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256B102-D17D-441B-9AD3-416D9001F840}"/>
              </a:ext>
            </a:extLst>
          </p:cNvPr>
          <p:cNvSpPr txBox="1">
            <a:spLocks/>
          </p:cNvSpPr>
          <p:nvPr/>
        </p:nvSpPr>
        <p:spPr>
          <a:xfrm>
            <a:off x="6528021" y="4273817"/>
            <a:ext cx="5229308" cy="133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40072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4256B102-D17D-441B-9AD3-416D9001F840}"/>
              </a:ext>
            </a:extLst>
          </p:cNvPr>
          <p:cNvSpPr txBox="1">
            <a:spLocks/>
          </p:cNvSpPr>
          <p:nvPr/>
        </p:nvSpPr>
        <p:spPr>
          <a:xfrm>
            <a:off x="6528021" y="4273817"/>
            <a:ext cx="5229308" cy="133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000" b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FB29B0C-F79F-4CE0-B3BB-115C3511E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9EB2AF-AF16-4562-8615-B4060C51C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4167"/>
          <a:stretch/>
        </p:blipFill>
        <p:spPr>
          <a:xfrm>
            <a:off x="434671" y="304800"/>
            <a:ext cx="11550316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91375" y="329525"/>
            <a:ext cx="11409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101450" y="966574"/>
            <a:ext cx="8595000" cy="244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lang="it-IT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Dalla lettera di San Paolo agli </a:t>
            </a:r>
            <a:r>
              <a:rPr lang="it-IT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Efeisini</a:t>
            </a:r>
            <a:r>
              <a:rPr lang="it-IT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2,8-10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it-IT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b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 grazia infatti siete salvati mediante la fede; e ciò non viene da voi, ma è dono di Dio; né viene dalle opere, perché nessuno possa vantarsene. Siamo infatti opera sua, creati in Cristo Gesù per le opere buone, che Dio ha preparato perché in esse camminassimo.</a:t>
            </a:r>
            <a:endParaRPr sz="1860" dirty="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7975" y="5222900"/>
            <a:ext cx="1208825" cy="12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981BAD54-AB33-43D5-9CC3-E5DA15DB69E2}"/>
              </a:ext>
            </a:extLst>
          </p:cNvPr>
          <p:cNvSpPr txBox="1">
            <a:spLocks/>
          </p:cNvSpPr>
          <p:nvPr/>
        </p:nvSpPr>
        <p:spPr>
          <a:xfrm>
            <a:off x="1101450" y="3641043"/>
            <a:ext cx="8490275" cy="2613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860"/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Contro la tendenza a meritarci tutto è bello riconoscere come le cose belle delle nostre vite siano successe per </a:t>
            </a:r>
            <a:r>
              <a:rPr lang="it-IT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grazia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860"/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Non secondo i nostri sforzi, ma sono quelle cose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che Dio ha già pensato per noi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860"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Siamo chiamati a dire </a:t>
            </a:r>
            <a:r>
              <a:rPr lang="it-IT" sz="16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sì 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 fiducia. Diventando così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strumento nelle sue mani.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06766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15200" y="370675"/>
            <a:ext cx="11409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7975" y="5222900"/>
            <a:ext cx="1208825" cy="12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981BAD54-AB33-43D5-9CC3-E5DA15DB69E2}"/>
              </a:ext>
            </a:extLst>
          </p:cNvPr>
          <p:cNvSpPr txBox="1">
            <a:spLocks/>
          </p:cNvSpPr>
          <p:nvPr/>
        </p:nvSpPr>
        <p:spPr>
          <a:xfrm>
            <a:off x="3892274" y="670043"/>
            <a:ext cx="8604525" cy="57791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860"/>
            </a:pP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Signore, fa di me uno strumento della tua pace: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odio, fa ch'io porti amore,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offesa, ch'io porti il perdono,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discordia, ch'io porti la fede,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l'errore, ch'io porti la Verità,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la disperazione, ch'io porti la speranza.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è tristezza, ch'io porti la gioia,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dove sono le tenebre, ch'io porti la luce.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Maestro, fa che io non cerchi tanto: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 essere compreso, quanto a comprendere.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 essere amato, quanto ad amare.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Poiché: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è dando, che si riceve: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perdonando, che si è perdonati;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morendo, che si risuscita a Vita Eterna.</a:t>
            </a:r>
            <a:b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Amen</a:t>
            </a:r>
            <a:endParaRPr lang="it-IT" sz="1800" b="1" dirty="0"/>
          </a:p>
        </p:txBody>
      </p:sp>
      <p:sp>
        <p:nvSpPr>
          <p:cNvPr id="8" name="Google Shape;101;p3">
            <a:extLst>
              <a:ext uri="{FF2B5EF4-FFF2-40B4-BE49-F238E27FC236}">
                <a16:creationId xmlns:a16="http://schemas.microsoft.com/office/drawing/2014/main" id="{D1F057DF-F078-4BDE-A595-690BD28E8E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16200000">
            <a:off x="580188" y="3216962"/>
            <a:ext cx="4279375" cy="4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it-IT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Preghiera semplice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it-IT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 San Francesco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94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Pope Francis words">
            <a:hlinkClick r:id="" action="ppaction://media"/>
            <a:extLst>
              <a:ext uri="{FF2B5EF4-FFF2-40B4-BE49-F238E27FC236}">
                <a16:creationId xmlns:a16="http://schemas.microsoft.com/office/drawing/2014/main" id="{3D8A8CB4-7503-419B-99DE-7612B83883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8651"/>
            <a:ext cx="12165027" cy="68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892375" y="329525"/>
            <a:ext cx="79083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892275" y="472800"/>
            <a:ext cx="7908300" cy="6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160" u="sng" dirty="0" err="1">
                <a:latin typeface="Calibri"/>
                <a:ea typeface="Calibri"/>
                <a:cs typeface="Calibri"/>
                <a:sym typeface="Calibri"/>
              </a:rPr>
              <a:t>Messaggio</a:t>
            </a:r>
            <a:r>
              <a:rPr lang="en-US" sz="2160" u="sng" dirty="0">
                <a:latin typeface="Calibri"/>
                <a:ea typeface="Calibri"/>
                <a:cs typeface="Calibri"/>
                <a:sym typeface="Calibri"/>
              </a:rPr>
              <a:t> del Santo Padre</a:t>
            </a:r>
            <a:endParaRPr sz="216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Ai </a:t>
            </a:r>
            <a:r>
              <a:rPr lang="en-US" sz="2160" b="1" dirty="0" err="1">
                <a:latin typeface="Calibri"/>
                <a:ea typeface="Calibri"/>
                <a:cs typeface="Calibri"/>
                <a:sym typeface="Calibri"/>
              </a:rPr>
              <a:t>giovani</a:t>
            </a: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dirty="0" err="1">
                <a:latin typeface="Calibri"/>
                <a:ea typeface="Calibri"/>
                <a:cs typeface="Calibri"/>
                <a:sym typeface="Calibri"/>
              </a:rPr>
              <a:t>economisti</a:t>
            </a: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60" b="1" dirty="0" err="1">
                <a:latin typeface="Calibri"/>
                <a:ea typeface="Calibri"/>
                <a:cs typeface="Calibri"/>
                <a:sym typeface="Calibri"/>
              </a:rPr>
              <a:t>imprenditori</a:t>
            </a: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60" b="1" dirty="0" err="1">
                <a:latin typeface="Calibri"/>
                <a:ea typeface="Calibri"/>
                <a:cs typeface="Calibri"/>
                <a:sym typeface="Calibri"/>
              </a:rPr>
              <a:t>imprenditrici</a:t>
            </a:r>
            <a:br>
              <a:rPr lang="en-US" sz="216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2160" b="1" dirty="0" err="1">
                <a:latin typeface="Calibri"/>
                <a:ea typeface="Calibri"/>
                <a:cs typeface="Calibri"/>
                <a:sym typeface="Calibri"/>
              </a:rPr>
              <a:t>tutto</a:t>
            </a:r>
            <a:r>
              <a:rPr lang="en-US" sz="2160" b="1" dirty="0">
                <a:latin typeface="Calibri"/>
                <a:ea typeface="Calibri"/>
                <a:cs typeface="Calibri"/>
                <a:sym typeface="Calibri"/>
              </a:rPr>
              <a:t> il mondo</a:t>
            </a:r>
            <a:endParaRPr sz="27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27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Cari amici,</a:t>
            </a:r>
            <a:endParaRPr sz="2700" i="1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scrivo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invitarvi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un’iniziativa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ho tanto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desiderato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16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permetta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incontrare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chi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oggi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sta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formando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e </a:t>
            </a:r>
            <a:br>
              <a:rPr lang="en-US" sz="216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sta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iniziando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studiare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praticare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diversa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quella</a:t>
            </a:r>
            <a:br>
              <a:rPr lang="en-US" sz="2160" b="1" i="1" dirty="0"/>
            </a:b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fa vivere e non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uccide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, include e non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esclude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umanizza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e non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disumanizza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prende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cura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creato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e non lo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depreda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16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ci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aiuti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a stare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60" i="1" dirty="0" err="1">
                <a:latin typeface="Calibri"/>
                <a:ea typeface="Calibri"/>
                <a:cs typeface="Calibri"/>
                <a:sym typeface="Calibri"/>
              </a:rPr>
              <a:t>conoscerci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, e </a:t>
            </a:r>
            <a:br>
              <a:rPr lang="en-US" sz="216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ci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conduca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a fare un “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patto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” per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cambiare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l’attuale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e dare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un’anima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all’economia</a:t>
            </a:r>
            <a:r>
              <a:rPr lang="en-US" sz="2160" b="1" i="1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160" b="1" i="1" dirty="0" err="1">
                <a:latin typeface="Calibri"/>
                <a:ea typeface="Calibri"/>
                <a:cs typeface="Calibri"/>
                <a:sym typeface="Calibri"/>
              </a:rPr>
              <a:t>domani</a:t>
            </a:r>
            <a:r>
              <a:rPr lang="en-US" sz="2160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60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62"/>
              <a:buNone/>
            </a:pPr>
            <a:r>
              <a:rPr lang="en-US" sz="1262" u="sng" dirty="0">
                <a:latin typeface="Calibri"/>
                <a:ea typeface="Calibri"/>
                <a:cs typeface="Calibri"/>
                <a:sym typeface="Calibri"/>
              </a:rPr>
              <a:t>https://press.vatican.va/content/salastampa/it/bollettino/pubblico/2019/05/11/0399/00815.html#ing</a:t>
            </a:r>
            <a:endParaRPr sz="1860" dirty="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292608"/>
            <a:ext cx="2789950" cy="2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13" y="3257483"/>
            <a:ext cx="3165375" cy="31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79d379eec_0_22"/>
          <p:cNvSpPr/>
          <p:nvPr/>
        </p:nvSpPr>
        <p:spPr>
          <a:xfrm flipH="1">
            <a:off x="-104775" y="329525"/>
            <a:ext cx="3544075" cy="595397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b79d379eec_0_22"/>
          <p:cNvSpPr txBox="1">
            <a:spLocks noGrp="1"/>
          </p:cNvSpPr>
          <p:nvPr>
            <p:ph type="subTitle" idx="1"/>
          </p:nvPr>
        </p:nvSpPr>
        <p:spPr>
          <a:xfrm>
            <a:off x="3779000" y="328550"/>
            <a:ext cx="7285500" cy="6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260" u="sng"/>
              <a:t>12 VILLAGGI</a:t>
            </a:r>
            <a:endParaRPr sz="2800" u="sng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MANAGEMENT AND GIFT</a:t>
            </a:r>
            <a:r>
              <a:rPr lang="en-US" sz="2000"/>
              <a:t> (gestione e dono)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FINANCE AND HUMANITY</a:t>
            </a:r>
            <a:r>
              <a:rPr lang="en-US" sz="2000"/>
              <a:t> (finanza e umanità)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WORK AND CARE</a:t>
            </a:r>
            <a:r>
              <a:rPr lang="en-US" sz="2000"/>
              <a:t> (lavoro e cura)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AGRICULTURE AND JUSTICE</a:t>
            </a:r>
            <a:r>
              <a:rPr lang="en-US" sz="2000"/>
              <a:t> (agricoltura e giustizia)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ENERGY AND POVERTY</a:t>
            </a:r>
            <a:r>
              <a:rPr lang="en-US" sz="2000"/>
              <a:t> (energia e povertà)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BUSINESS AND PEACE</a:t>
            </a:r>
            <a:r>
              <a:rPr lang="en-US" sz="2000"/>
              <a:t> (impresa e pace)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WOMEN FOR ECONOMY</a:t>
            </a:r>
            <a:r>
              <a:rPr lang="en-US" sz="2000"/>
              <a:t> (donne per l’economia)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CO2 OF INEQUALITY</a:t>
            </a:r>
            <a:r>
              <a:rPr lang="en-US" sz="2000"/>
              <a:t> (CO2 della disuguaglianza)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PROFIT AND VOCATION</a:t>
            </a:r>
            <a:r>
              <a:rPr lang="en-US" sz="2000"/>
              <a:t> (profitto e vocazione)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BUSINESS IN TRANSITION</a:t>
            </a:r>
            <a:r>
              <a:rPr lang="en-US" sz="2000"/>
              <a:t> (imprese in transizione)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LIFE AND LIFE-STYLE</a:t>
            </a:r>
            <a:r>
              <a:rPr lang="en-US" sz="2000"/>
              <a:t> (vita e stili di vita)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POLICIES FOR HAPPINESS</a:t>
            </a:r>
            <a:r>
              <a:rPr lang="en-US" sz="2000"/>
              <a:t> (politiche per la felicità)</a:t>
            </a:r>
            <a:endParaRPr sz="2260" i="1"/>
          </a:p>
        </p:txBody>
      </p:sp>
      <p:pic>
        <p:nvPicPr>
          <p:cNvPr id="110" name="Google Shape;110;gb79d379eec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292608"/>
            <a:ext cx="2789950" cy="27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b79d379eec_0_22"/>
          <p:cNvSpPr txBox="1"/>
          <p:nvPr/>
        </p:nvSpPr>
        <p:spPr>
          <a:xfrm>
            <a:off x="380800" y="3437100"/>
            <a:ext cx="3058500" cy="2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ECONOMISTI</a:t>
            </a:r>
            <a:endParaRPr sz="19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IMPRENDITORI</a:t>
            </a:r>
            <a:endParaRPr sz="19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CHANGEMAKERS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b79d379eec_0_22"/>
          <p:cNvPicPr preferRelativeResize="0"/>
          <p:nvPr/>
        </p:nvPicPr>
        <p:blipFill rotWithShape="1">
          <a:blip r:embed="rId4">
            <a:alphaModFix/>
          </a:blip>
          <a:srcRect l="82756" t="18206" r="6081" b="65962"/>
          <a:stretch/>
        </p:blipFill>
        <p:spPr>
          <a:xfrm>
            <a:off x="3530150" y="1711575"/>
            <a:ext cx="755400" cy="76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gb79d379eec_0_22"/>
          <p:cNvPicPr preferRelativeResize="0"/>
          <p:nvPr/>
        </p:nvPicPr>
        <p:blipFill rotWithShape="1">
          <a:blip r:embed="rId4">
            <a:alphaModFix/>
          </a:blip>
          <a:srcRect l="68017" t="3888" r="20336" b="79725"/>
          <a:stretch/>
        </p:blipFill>
        <p:spPr>
          <a:xfrm>
            <a:off x="3530150" y="4470525"/>
            <a:ext cx="755400" cy="75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4" name="Google Shape;114;gb79d379eec_0_22"/>
          <p:cNvPicPr preferRelativeResize="0"/>
          <p:nvPr/>
        </p:nvPicPr>
        <p:blipFill rotWithShape="1">
          <a:blip r:embed="rId4">
            <a:alphaModFix/>
          </a:blip>
          <a:srcRect l="43977" t="76112" r="44043" b="7500"/>
          <a:stretch/>
        </p:blipFill>
        <p:spPr>
          <a:xfrm>
            <a:off x="11064500" y="5830155"/>
            <a:ext cx="755400" cy="73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gb79d379eec_0_22"/>
          <p:cNvPicPr preferRelativeResize="0"/>
          <p:nvPr/>
        </p:nvPicPr>
        <p:blipFill rotWithShape="1">
          <a:blip r:embed="rId4">
            <a:alphaModFix/>
          </a:blip>
          <a:srcRect l="65011" t="28337" r="23341" b="55275"/>
          <a:stretch/>
        </p:blipFill>
        <p:spPr>
          <a:xfrm>
            <a:off x="11064500" y="3082550"/>
            <a:ext cx="755400" cy="75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Google Shape;116;gb79d379eec_0_22"/>
          <p:cNvPicPr preferRelativeResize="0"/>
          <p:nvPr/>
        </p:nvPicPr>
        <p:blipFill rotWithShape="1">
          <a:blip r:embed="rId4">
            <a:alphaModFix/>
          </a:blip>
          <a:srcRect l="67989" t="50567" r="20580" b="33602"/>
          <a:stretch/>
        </p:blipFill>
        <p:spPr>
          <a:xfrm>
            <a:off x="3530150" y="2637125"/>
            <a:ext cx="755400" cy="74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" name="Google Shape;117;gb79d379eec_0_22"/>
          <p:cNvPicPr preferRelativeResize="0"/>
          <p:nvPr/>
        </p:nvPicPr>
        <p:blipFill rotWithShape="1">
          <a:blip r:embed="rId4">
            <a:alphaModFix/>
          </a:blip>
          <a:srcRect l="45075" t="6878" r="42946" b="76736"/>
          <a:stretch/>
        </p:blipFill>
        <p:spPr>
          <a:xfrm>
            <a:off x="3530150" y="5390075"/>
            <a:ext cx="755400" cy="73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gb79d379eec_0_22"/>
          <p:cNvPicPr preferRelativeResize="0"/>
          <p:nvPr/>
        </p:nvPicPr>
        <p:blipFill rotWithShape="1">
          <a:blip r:embed="rId4">
            <a:alphaModFix/>
          </a:blip>
          <a:srcRect l="25194" t="54592" r="63645" b="29980"/>
          <a:stretch/>
        </p:blipFill>
        <p:spPr>
          <a:xfrm>
            <a:off x="11064500" y="2149299"/>
            <a:ext cx="755400" cy="74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9" name="Google Shape;119;gb79d379eec_0_22"/>
          <p:cNvPicPr preferRelativeResize="0"/>
          <p:nvPr/>
        </p:nvPicPr>
        <p:blipFill rotWithShape="1">
          <a:blip r:embed="rId4">
            <a:alphaModFix/>
          </a:blip>
          <a:srcRect l="47387" t="42018" r="41182" b="42151"/>
          <a:stretch/>
        </p:blipFill>
        <p:spPr>
          <a:xfrm>
            <a:off x="11008845" y="4880975"/>
            <a:ext cx="866700" cy="85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0" name="Google Shape;120;gb79d379eec_0_22"/>
          <p:cNvPicPr preferRelativeResize="0"/>
          <p:nvPr/>
        </p:nvPicPr>
        <p:blipFill rotWithShape="1">
          <a:blip r:embed="rId4">
            <a:alphaModFix/>
          </a:blip>
          <a:srcRect l="9257" t="80266" r="79312" b="4307"/>
          <a:stretch/>
        </p:blipFill>
        <p:spPr>
          <a:xfrm>
            <a:off x="3463100" y="3499076"/>
            <a:ext cx="889500" cy="85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gb79d379eec_0_22"/>
          <p:cNvPicPr preferRelativeResize="0"/>
          <p:nvPr/>
        </p:nvPicPr>
        <p:blipFill rotWithShape="1">
          <a:blip r:embed="rId4">
            <a:alphaModFix/>
          </a:blip>
          <a:srcRect l="7423" t="7916" r="81147" b="75698"/>
          <a:stretch/>
        </p:blipFill>
        <p:spPr>
          <a:xfrm>
            <a:off x="11064500" y="4015511"/>
            <a:ext cx="755400" cy="76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gb79d379eec_0_22"/>
          <p:cNvPicPr preferRelativeResize="0"/>
          <p:nvPr/>
        </p:nvPicPr>
        <p:blipFill rotWithShape="1">
          <a:blip r:embed="rId4">
            <a:alphaModFix/>
          </a:blip>
          <a:srcRect l="26495" t="25072" r="62079" b="59098"/>
          <a:stretch/>
        </p:blipFill>
        <p:spPr>
          <a:xfrm>
            <a:off x="3530150" y="803725"/>
            <a:ext cx="755400" cy="74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3" name="Google Shape;123;gb79d379eec_0_22"/>
          <p:cNvPicPr preferRelativeResize="0"/>
          <p:nvPr/>
        </p:nvPicPr>
        <p:blipFill rotWithShape="1">
          <a:blip r:embed="rId4">
            <a:alphaModFix/>
          </a:blip>
          <a:srcRect l="8266" t="36594" r="79759" b="46601"/>
          <a:stretch/>
        </p:blipFill>
        <p:spPr>
          <a:xfrm>
            <a:off x="11064500" y="1204658"/>
            <a:ext cx="755400" cy="752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79d379eec_0_50"/>
          <p:cNvSpPr/>
          <p:nvPr/>
        </p:nvSpPr>
        <p:spPr>
          <a:xfrm flipH="1">
            <a:off x="380800" y="329525"/>
            <a:ext cx="3058500" cy="6157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gb79d379eec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292608"/>
            <a:ext cx="2789950" cy="27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b79d379eec_0_50"/>
          <p:cNvSpPr txBox="1"/>
          <p:nvPr/>
        </p:nvSpPr>
        <p:spPr>
          <a:xfrm>
            <a:off x="380800" y="3169375"/>
            <a:ext cx="30585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Tutto questo – che noi viviamo già nel nostro lavoro e nei nostri stili di vita – lo chiediamo sapendo che è molto difficile e </a:t>
            </a:r>
            <a:r>
              <a:rPr lang="en-US" sz="17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magari da molti considerato utopico</a:t>
            </a: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7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 invece crediamo che sia profetico </a:t>
            </a: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quindi che si possa chiedere, richiedere e chiedere ancora, perché </a:t>
            </a:r>
            <a:r>
              <a:rPr lang="en-US" sz="17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ciò che oggi sembra impossibile, grazie al nostro impegno e alla nostra insistenza, domani lo sia meno</a:t>
            </a: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b79d379eec_0_50"/>
          <p:cNvSpPr txBox="1">
            <a:spLocks noGrp="1"/>
          </p:cNvSpPr>
          <p:nvPr>
            <p:ph type="subTitle" idx="1"/>
          </p:nvPr>
        </p:nvSpPr>
        <p:spPr>
          <a:xfrm>
            <a:off x="4012000" y="230825"/>
            <a:ext cx="7833900" cy="6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/>
              <a:t>FINAL STATEMENT &amp; COMMON COMMITMENT</a:t>
            </a:r>
            <a:endParaRPr sz="26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Rallentare la corsa; lasciar respirare la Terra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Produzioni sostenibili; lotta alla povertà energetica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Custodia dei beni comuni, specialmente quelli globali 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Contro l’ideologia dello scarto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Lavoro dignitoso per tutti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Abolizione dei paradisi fiscali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Nuove istituzioni finanziarie; </a:t>
            </a:r>
            <a:br>
              <a:rPr lang="en-US" sz="1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riformazione delle esistenti in maniera democratica; </a:t>
            </a:r>
            <a:br>
              <a:rPr lang="en-US" sz="1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finanza sostenibile e etica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Introduzione di comitati etici in imprese e banche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Premi a sostegno di imprenditori innovatori in sostenibilità </a:t>
            </a:r>
            <a:br>
              <a:rPr lang="en-US" sz="1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ambientale, sociale, spirituale e manageriale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Istruzione di qualità e accessibile a tutti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Pari opportunità uomo-donna; valorizzazione del talento femminile</a:t>
            </a:r>
            <a:endParaRPr sz="1800"/>
          </a:p>
          <a:p>
            <a:pPr marL="457200" lvl="0" indent="-469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Promozione della cultura della pace; disinvestimenti in armi e guerre</a:t>
            </a:r>
            <a:endParaRPr sz="1800"/>
          </a:p>
          <a:p>
            <a:pPr marL="457200" lvl="0" indent="-3048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ctrTitle"/>
          </p:nvPr>
        </p:nvSpPr>
        <p:spPr>
          <a:xfrm>
            <a:off x="1524000" y="858746"/>
            <a:ext cx="91440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800" b="1" dirty="0">
                <a:solidFill>
                  <a:srgbClr val="609234"/>
                </a:solidFill>
              </a:rPr>
              <a:t>Vocation and profit</a:t>
            </a:r>
            <a:endParaRPr sz="2800" b="1" dirty="0">
              <a:solidFill>
                <a:srgbClr val="609234"/>
              </a:solidFill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subTitle" idx="1"/>
          </p:nvPr>
        </p:nvSpPr>
        <p:spPr>
          <a:xfrm>
            <a:off x="1524000" y="2645683"/>
            <a:ext cx="91440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dirty="0"/>
              <a:t>Podcast: The Profit </a:t>
            </a:r>
            <a:r>
              <a:rPr lang="en-US" sz="2000" dirty="0" err="1"/>
              <a:t>PodQuest</a:t>
            </a:r>
            <a:br>
              <a:rPr lang="en-US" sz="2000" dirty="0"/>
            </a:br>
            <a:endParaRPr lang="en-US" sz="2000" dirty="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it-IT" sz="2000" dirty="0"/>
              <a:t>Una piattaforma che favorisca l’incontro dei </a:t>
            </a:r>
            <a:r>
              <a:rPr lang="it-IT" sz="2000" dirty="0" err="1"/>
              <a:t>change</a:t>
            </a:r>
            <a:r>
              <a:rPr lang="it-IT" sz="2000" dirty="0"/>
              <a:t>-makers</a:t>
            </a: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endParaRPr lang="it-IT" sz="2000" dirty="0"/>
          </a:p>
          <a:p>
            <a:pPr marL="1016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it-IT" sz="2000" dirty="0"/>
          </a:p>
          <a:p>
            <a:pPr marL="1016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it-IT" sz="2000" dirty="0"/>
          </a:p>
          <a:p>
            <a:pPr marL="1016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it-IT" sz="2000" dirty="0"/>
          </a:p>
          <a:p>
            <a:pPr marL="1016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it-IT" sz="2000" dirty="0"/>
              <a:t>Per maggiori informazioni: vocationandprofiteof2020@gmail.com</a:t>
            </a: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77" y="377810"/>
            <a:ext cx="1529195" cy="152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3;gb79d379eec_0_22">
            <a:extLst>
              <a:ext uri="{FF2B5EF4-FFF2-40B4-BE49-F238E27FC236}">
                <a16:creationId xmlns:a16="http://schemas.microsoft.com/office/drawing/2014/main" id="{27A48BE1-56DC-4A38-91E2-E6AAEF40A3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017" t="3888" r="20336" b="79725"/>
          <a:stretch/>
        </p:blipFill>
        <p:spPr>
          <a:xfrm>
            <a:off x="9828208" y="378275"/>
            <a:ext cx="1530554" cy="15287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EE3C-D865-4F5D-94C8-870F7131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ctrTitle"/>
          </p:nvPr>
        </p:nvSpPr>
        <p:spPr>
          <a:xfrm>
            <a:off x="1524000" y="858746"/>
            <a:ext cx="91440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800" b="1">
                <a:solidFill>
                  <a:srgbClr val="609234"/>
                </a:solidFill>
              </a:rPr>
              <a:t>Villaggio Management &amp; Gift</a:t>
            </a:r>
            <a:endParaRPr sz="2800" b="1">
              <a:solidFill>
                <a:srgbClr val="609234"/>
              </a:solidFill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subTitle" idx="1"/>
          </p:nvPr>
        </p:nvSpPr>
        <p:spPr>
          <a:xfrm>
            <a:off x="1524000" y="2142250"/>
            <a:ext cx="91440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dirty="0" err="1"/>
              <a:t>Creazione</a:t>
            </a:r>
            <a:r>
              <a:rPr lang="en-US" sz="2000" dirty="0"/>
              <a:t> di hub e </a:t>
            </a:r>
            <a:r>
              <a:rPr lang="en-US" sz="2000" dirty="0" err="1"/>
              <a:t>laboratori</a:t>
            </a:r>
            <a:r>
              <a:rPr lang="en-US" sz="2000" dirty="0"/>
              <a:t>  </a:t>
            </a:r>
            <a:r>
              <a:rPr lang="en-US" sz="2000" dirty="0" err="1"/>
              <a:t>nel</a:t>
            </a:r>
            <a:r>
              <a:rPr lang="en-US" sz="2000" dirty="0"/>
              <a:t> </a:t>
            </a:r>
            <a:r>
              <a:rPr lang="en-US" sz="2000" dirty="0" err="1"/>
              <a:t>territorio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promuovano</a:t>
            </a:r>
            <a:r>
              <a:rPr lang="en-US" sz="2000" dirty="0"/>
              <a:t> la </a:t>
            </a:r>
            <a:r>
              <a:rPr lang="en-US" sz="2000" dirty="0" err="1"/>
              <a:t>cultura</a:t>
            </a:r>
            <a:r>
              <a:rPr lang="en-US" sz="2000" dirty="0"/>
              <a:t> del </a:t>
            </a:r>
            <a:r>
              <a:rPr lang="en-US" sz="2000" dirty="0" err="1"/>
              <a:t>dono</a:t>
            </a:r>
            <a:r>
              <a:rPr lang="en-US" sz="2000" dirty="0"/>
              <a:t> </a:t>
            </a:r>
            <a:r>
              <a:rPr lang="en-US" sz="2000" dirty="0" err="1"/>
              <a:t>all’interno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aziende</a:t>
            </a:r>
            <a:r>
              <a:rPr lang="en-US" sz="2000" dirty="0"/>
              <a:t>, </a:t>
            </a:r>
            <a:r>
              <a:rPr lang="en-US" sz="2000" dirty="0" err="1"/>
              <a:t>organizzazioni</a:t>
            </a:r>
            <a:r>
              <a:rPr lang="en-US" sz="2000" dirty="0"/>
              <a:t> 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società</a:t>
            </a:r>
            <a:r>
              <a:rPr lang="en-US" sz="2000" dirty="0"/>
              <a:t>: </a:t>
            </a:r>
            <a:r>
              <a:rPr lang="en-US" sz="2000" dirty="0" err="1"/>
              <a:t>centro</a:t>
            </a:r>
            <a:r>
              <a:rPr lang="en-US" sz="2000" dirty="0"/>
              <a:t> di </a:t>
            </a:r>
            <a:r>
              <a:rPr lang="en-US" sz="2000" dirty="0" err="1"/>
              <a:t>condivisione</a:t>
            </a:r>
            <a:r>
              <a:rPr lang="en-US" sz="2000" dirty="0"/>
              <a:t>, </a:t>
            </a:r>
            <a:r>
              <a:rPr lang="en-US" sz="2000" dirty="0" err="1"/>
              <a:t>osservazione</a:t>
            </a:r>
            <a:r>
              <a:rPr lang="en-US" sz="2000" dirty="0"/>
              <a:t> e </a:t>
            </a:r>
            <a:r>
              <a:rPr lang="en-US" sz="2000" dirty="0" err="1"/>
              <a:t>consulenza</a:t>
            </a:r>
            <a:r>
              <a:rPr lang="en-US" sz="2000" dirty="0"/>
              <a:t>, </a:t>
            </a:r>
            <a:r>
              <a:rPr lang="en-US" sz="2000" dirty="0" err="1"/>
              <a:t>incubatore</a:t>
            </a:r>
            <a:r>
              <a:rPr lang="en-US" sz="2000" dirty="0"/>
              <a:t> di </a:t>
            </a:r>
            <a:r>
              <a:rPr lang="en-US" sz="2000" dirty="0" err="1"/>
              <a:t>aziende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pongano</a:t>
            </a:r>
            <a:r>
              <a:rPr lang="en-US" sz="2000" dirty="0"/>
              <a:t> al </a:t>
            </a:r>
            <a:r>
              <a:rPr lang="en-US" sz="2000" dirty="0" err="1"/>
              <a:t>centro</a:t>
            </a:r>
            <a:r>
              <a:rPr lang="en-US" sz="2000" dirty="0"/>
              <a:t> la </a:t>
            </a:r>
            <a:r>
              <a:rPr lang="en-US" sz="2000" dirty="0" err="1"/>
              <a:t>gratuità</a:t>
            </a:r>
            <a:br>
              <a:rPr lang="en-US" sz="2000" dirty="0"/>
            </a:br>
            <a:endParaRPr lang="en-US" sz="2000" dirty="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it-IT" sz="2000" dirty="0"/>
              <a:t>Creare strutture organizzative che facilitino la cultura del dono all’interno delle aziende: rapporto datore di lavoro-dipendente oltre la semplice remunerazione (es. Investimento di parte della RSI in progetti sociali promossi dai dipendenti)</a:t>
            </a:r>
            <a:br>
              <a:rPr lang="it-IT" sz="2000" dirty="0"/>
            </a:br>
            <a:endParaRPr lang="it-IT" sz="2000" dirty="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dirty="0" err="1"/>
              <a:t>Ricerca</a:t>
            </a:r>
            <a:r>
              <a:rPr lang="en-US" sz="2000" dirty="0"/>
              <a:t> e best practices </a:t>
            </a:r>
            <a:r>
              <a:rPr lang="en-US" sz="2000" dirty="0" err="1"/>
              <a:t>nel</a:t>
            </a:r>
            <a:r>
              <a:rPr lang="en-US" sz="2000" dirty="0"/>
              <a:t> </a:t>
            </a:r>
            <a:r>
              <a:rPr lang="en-US" sz="2000" dirty="0" err="1"/>
              <a:t>dono</a:t>
            </a:r>
            <a:r>
              <a:rPr lang="en-US" sz="2000" dirty="0"/>
              <a:t>: </a:t>
            </a:r>
            <a:r>
              <a:rPr lang="en-US" sz="2000" dirty="0" err="1"/>
              <a:t>cambiamenti</a:t>
            </a:r>
            <a:r>
              <a:rPr lang="en-US" sz="2000" dirty="0"/>
              <a:t> </a:t>
            </a:r>
            <a:r>
              <a:rPr lang="en-US" sz="2000" dirty="0" err="1"/>
              <a:t>tangibili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gestione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risorse</a:t>
            </a:r>
            <a:r>
              <a:rPr lang="en-US" sz="2000" dirty="0"/>
              <a:t> </a:t>
            </a:r>
            <a:r>
              <a:rPr lang="en-US" sz="2000" dirty="0" err="1"/>
              <a:t>umane</a:t>
            </a:r>
            <a:r>
              <a:rPr lang="en-US" sz="2000" dirty="0"/>
              <a:t> (HRM)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serva</a:t>
            </a:r>
            <a:r>
              <a:rPr lang="en-US" sz="2000" dirty="0"/>
              <a:t> come </a:t>
            </a:r>
            <a:r>
              <a:rPr lang="en-US" sz="2000" dirty="0" err="1"/>
              <a:t>dono</a:t>
            </a:r>
            <a:r>
              <a:rPr lang="en-US" sz="2000" dirty="0"/>
              <a:t> </a:t>
            </a:r>
            <a:r>
              <a:rPr lang="en-US" sz="2000" dirty="0" err="1"/>
              <a:t>mentre</a:t>
            </a:r>
            <a:r>
              <a:rPr lang="en-US" sz="2000" dirty="0"/>
              <a:t>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valore</a:t>
            </a:r>
            <a:r>
              <a:rPr lang="en-US" sz="2000" dirty="0"/>
              <a:t> per </a:t>
            </a:r>
            <a:r>
              <a:rPr lang="en-US" sz="2000" dirty="0" err="1"/>
              <a:t>l’impresa</a:t>
            </a:r>
            <a:r>
              <a:rPr lang="en-US" sz="2000" dirty="0"/>
              <a:t>; nuovo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manageriale</a:t>
            </a:r>
            <a:endParaRPr sz="2000" dirty="0"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77" y="377810"/>
            <a:ext cx="1529195" cy="152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l="26495" t="25072" r="62079" b="59098"/>
          <a:stretch/>
        </p:blipFill>
        <p:spPr>
          <a:xfrm>
            <a:off x="10089525" y="390475"/>
            <a:ext cx="1529100" cy="150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895</Words>
  <Application>Microsoft Office PowerPoint</Application>
  <PresentationFormat>Widescreen</PresentationFormat>
  <Paragraphs>73</Paragraphs>
  <Slides>14</Slides>
  <Notes>11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Vocation and profit</vt:lpstr>
      <vt:lpstr>Villaggio Management &amp; Gift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Gerardo Montesanto</dc:creator>
  <cp:lastModifiedBy>Alessandra Fasol</cp:lastModifiedBy>
  <cp:revision>12</cp:revision>
  <dcterms:created xsi:type="dcterms:W3CDTF">2021-01-23T17:28:55Z</dcterms:created>
  <dcterms:modified xsi:type="dcterms:W3CDTF">2021-01-25T22:09:14Z</dcterms:modified>
</cp:coreProperties>
</file>